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334" r:id="rId3"/>
    <p:sldId id="335" r:id="rId4"/>
    <p:sldId id="336" r:id="rId5"/>
    <p:sldId id="277" r:id="rId6"/>
    <p:sldId id="338" r:id="rId7"/>
    <p:sldId id="339" r:id="rId8"/>
    <p:sldId id="341" r:id="rId9"/>
    <p:sldId id="337" r:id="rId10"/>
    <p:sldId id="344" r:id="rId11"/>
    <p:sldId id="342" r:id="rId12"/>
    <p:sldId id="343" r:id="rId13"/>
    <p:sldId id="340" r:id="rId14"/>
    <p:sldId id="346" r:id="rId15"/>
    <p:sldId id="347" r:id="rId16"/>
    <p:sldId id="345" r:id="rId17"/>
    <p:sldId id="349" r:id="rId18"/>
    <p:sldId id="34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FFF99"/>
    <a:srgbClr val="9A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75" d="100"/>
          <a:sy n="75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8F3AF-BD69-42EE-87C2-A4EDE4C95439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6FDA8-7BE9-448E-B192-409747B9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5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9D90069-7F1A-4603-BAFB-FF9F9580A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6F55A867-B263-4697-AE67-B4668D251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8320A91-7EE6-44E4-8CC2-8573689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2254AC1-586E-4655-BACE-10CBEDDA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D053269-3EEA-4BE5-9EE3-2792C31D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8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CD769D5-31D6-4DA5-ABB5-AB1C6F92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31BDEAF9-FDF8-42EA-A64D-664989469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660F972-5BFF-4021-96A8-129E5484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EB77EB4-D72C-4D03-BA71-0A70192D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F1CD004-A354-4E86-8D40-1C3B2C9A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22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234A9C13-994C-41FB-BEFE-B0CBBFF4C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15411B3-2D29-4A1E-AAA5-515BC8AE3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6DEC1AF-7B4F-404B-A355-F7D0A055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789BD2E-55A2-451A-9CA9-98CA9255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27F09D1-340E-41A7-B66F-395006F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9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41C4F72-F12B-47E1-8C49-62F4CEDA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81E16A3-ED0A-4581-8478-1380E84F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D24EDC-8FD7-4FB6-95DF-8344D8C2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0B70D5B-ECB3-4781-9EEB-05D8418D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BE14889-6A88-4F66-B829-8C0DE5C0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2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158E14-EC0F-4498-8BE2-DDB24606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3217901-8AD5-417F-8960-53B338FE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0E7F80-DBF8-4C29-9813-5D5AE961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687057E-7952-4DE5-A960-1246C5BA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9F4AC47-8810-452D-B0C4-6BD64939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2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43B8C41-7C7F-49F2-BE8D-750AC461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F227813-4746-474B-818D-404CC7658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0185ED6F-97B1-464E-96A2-369937763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DBDA37E-6BEB-479D-B661-08A6BB5A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6AFA373-8A6A-496C-BDDB-37B109B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D09EAE1-70FD-42D8-A8A3-7B832E2F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4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9BF818-E1C7-4AFA-8F24-47538214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60D2152-BCCA-49FB-819C-E8DAABE15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2BDF743-17A8-420C-8C97-FA45F5AF3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54F28E93-5360-4277-9647-ED35E4A6A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D9C64166-E7CA-4824-9F53-C94DC8F6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05171365-0F50-4423-AFAE-2EDC6E46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1319AA17-B290-41FD-9809-D180D9C6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2BD79649-519A-4F14-9345-28CFDA72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DF29834-8046-4684-88A4-3B0724A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ED08F85-9D39-4439-A62C-F22B4470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EC3A855F-B26D-49B0-997D-A71F4EA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CB876FC-C84F-4CCC-B2C6-BA4D6152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6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CFDE808A-B2C4-4B78-B066-8C5672C4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C225E56-C52C-4FFD-8A7C-0AB8FC9D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D8C6D6C-984F-4FCE-9429-9777EB01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2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B49A76-B483-4B90-AC7E-6D602930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29DDC76-65D3-491D-9D67-B0109BA3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BAE019B-4D13-4407-9271-647A3F92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9BC3441-B245-423B-8ED1-19C25C70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304B26C-97ED-4DD3-99DE-F700E295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0283B03-56CA-474F-AD29-16E76E2B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7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61E573A-89AB-4377-90E5-4AD7FB23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ADFDA18-77C5-404C-BA8F-5ECE8EDDE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6F3B968-1B90-46A5-8EF5-B9E52A11E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E618151-B3EF-4733-A064-5F9D9BBC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11876AE-A1E8-4AE2-9F68-95B3D963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9FDB077-8AA9-4894-B53F-1F7521C9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8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28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97960A5-2C4E-4443-8326-A14AB45F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4DDB157-BD16-44CF-A895-10E63B29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0E61494-48C8-4F08-90E0-F7436961A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9AA22-4574-4EDA-81DF-6ADE348F8883}" type="datetimeFigureOut">
              <a:rPr lang="zh-CN" altLang="en-US" smtClean="0"/>
              <a:t>2018/2/22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918F390-605C-4809-AF8C-C64EEF54E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A47BE8C-E29F-48BA-8189-AF4AAF1FD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7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77071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AMRUPT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ea typeface="Adobe Gothic Std B" panose="020B0800000000000000" pitchFamily="34" charset="-128"/>
              </a:rPr>
              <a:t>(Animal Movement Research Using Phase-based Trilateration)</a:t>
            </a:r>
            <a:endParaRPr lang="en-US" sz="3200" dirty="0" smtClean="0">
              <a:solidFill>
                <a:srgbClr val="0070C0"/>
              </a:solidFill>
              <a:ea typeface="Adobe Gothic Std B" panose="020B0800000000000000" pitchFamily="34" charset="-128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6195" r="10519" b="4093"/>
          <a:stretch/>
        </p:blipFill>
        <p:spPr bwMode="auto">
          <a:xfrm>
            <a:off x="1757050" y="1269623"/>
            <a:ext cx="8677899" cy="5285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26942" r="8539" b="6892"/>
          <a:stretch/>
        </p:blipFill>
        <p:spPr bwMode="auto">
          <a:xfrm>
            <a:off x="10684810" y="4852"/>
            <a:ext cx="1507189" cy="1567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24763" r="13752" b="5560"/>
          <a:stretch/>
        </p:blipFill>
        <p:spPr bwMode="auto">
          <a:xfrm>
            <a:off x="0" y="0"/>
            <a:ext cx="1726163" cy="1608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28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 specifics: Antenna array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183" t="17561" r="50885" b="29106"/>
          <a:stretch/>
        </p:blipFill>
        <p:spPr>
          <a:xfrm>
            <a:off x="6971370" y="1953621"/>
            <a:ext cx="4137103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891" y="129565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“The simplest way to remove ambiguity is to place the interferometer’s two antennas less than λ/2 apart; however, this cannot be used for </a:t>
            </a:r>
            <a:r>
              <a:rPr lang="en-US" sz="2400" b="1" i="1" dirty="0"/>
              <a:t>our</a:t>
            </a:r>
            <a:r>
              <a:rPr lang="en-US" sz="2400" dirty="0"/>
              <a:t> application.”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237891" y="348065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“Comparing the phase difference from antennas 1 and 2 to the phase difference of antennas 2 and 3</a:t>
            </a:r>
            <a:r>
              <a:rPr lang="en-US" sz="2400" dirty="0" smtClean="0"/>
              <a:t>” </a:t>
            </a:r>
            <a:r>
              <a:rPr lang="en-US" sz="2400" b="1" dirty="0"/>
              <a:t>What’s wrong?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516670" y="416581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b="1" dirty="0" smtClean="0"/>
              <a:t>			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16670" y="453895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b="1" dirty="0"/>
              <a:t>Antenna array as designed, is not equally sensitive in all directions: 3-to-1 phase difference calculations could ameliorate this.</a:t>
            </a:r>
          </a:p>
        </p:txBody>
      </p:sp>
    </p:spTree>
    <p:extLst>
      <p:ext uri="{BB962C8B-B14F-4D97-AF65-F5344CB8AC3E}">
        <p14:creationId xmlns:p14="http://schemas.microsoft.com/office/powerpoint/2010/main" val="16421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 specifics: AOA estimation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366" t="14308" r="16402" b="8293"/>
          <a:stretch/>
        </p:blipFill>
        <p:spPr>
          <a:xfrm>
            <a:off x="4486759" y="1637120"/>
            <a:ext cx="6999249" cy="44660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8539" y="2564110"/>
            <a:ext cx="355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This is not the setup being proposed!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230281" y="2630795"/>
            <a:ext cx="591014" cy="2359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 specifics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19212" y="1266048"/>
            <a:ext cx="700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This is not the correct pinout for the CC1310 (Rx and </a:t>
            </a:r>
            <a:r>
              <a:rPr lang="en-US" b="1" u="sng" dirty="0" err="1" smtClean="0"/>
              <a:t>Tx</a:t>
            </a:r>
            <a:r>
              <a:rPr lang="en-US" b="1" u="sng" dirty="0" smtClean="0"/>
              <a:t> pins are the RF pins)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33" t="18537" r="28109" b="18211"/>
          <a:stretch/>
        </p:blipFill>
        <p:spPr>
          <a:xfrm>
            <a:off x="2605668" y="1918010"/>
            <a:ext cx="6980664" cy="43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Management plan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092" t="25367" r="12470" b="26178"/>
          <a:stretch/>
        </p:blipFill>
        <p:spPr>
          <a:xfrm>
            <a:off x="2553626" y="2865863"/>
            <a:ext cx="6501163" cy="24461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6775" y="1099602"/>
            <a:ext cx="78065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Explain your Gantt chart in the text of your document!!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Be specific!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061" t="14308" r="12744" b="6342"/>
          <a:stretch/>
        </p:blipFill>
        <p:spPr>
          <a:xfrm>
            <a:off x="2040670" y="2046783"/>
            <a:ext cx="7527073" cy="43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Management plan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061" t="14308" r="12744" b="6342"/>
          <a:stretch/>
        </p:blipFill>
        <p:spPr>
          <a:xfrm>
            <a:off x="6929053" y="3741491"/>
            <a:ext cx="5018048" cy="2901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092" t="25367" r="12470" b="26178"/>
          <a:stretch/>
        </p:blipFill>
        <p:spPr>
          <a:xfrm>
            <a:off x="249471" y="3969133"/>
            <a:ext cx="6501163" cy="24461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409" y="1084062"/>
            <a:ext cx="95267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Milestones</a:t>
            </a:r>
            <a:r>
              <a:rPr lang="en-US" sz="2400" dirty="0" smtClean="0"/>
              <a:t>? Phases?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Explain phases of project: How are you managing the work? How are you approaching task allocation?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Example 1: What does “Antennas” mean? What will be accomplished?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Example 1: How does “</a:t>
            </a:r>
            <a:r>
              <a:rPr lang="en-US" sz="2400" dirty="0" err="1" smtClean="0"/>
              <a:t>Matlab</a:t>
            </a:r>
            <a:r>
              <a:rPr lang="en-US" sz="2400" dirty="0" smtClean="0"/>
              <a:t> Simulation” fit in? Why is it there?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Example 2: “Testing” what? When? What does it accomplish?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041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Deliverables??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71" t="31239" r="11572" b="11238"/>
          <a:stretch/>
        </p:blipFill>
        <p:spPr>
          <a:xfrm>
            <a:off x="574129" y="1497874"/>
            <a:ext cx="11043742" cy="46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Formatting and citations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257" y="983418"/>
            <a:ext cx="112950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/>
              <a:t>Issues/Points of clarification:</a:t>
            </a:r>
            <a:endParaRPr lang="en-US" sz="2400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 ALL figures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Discuss any figure or table in the proposal. Don’t include anything you’re not going to discuss.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Don’t use others’ figures or equations without attribution!! </a:t>
            </a:r>
            <a:r>
              <a:rPr lang="en-US" sz="2400" b="1" dirty="0" smtClean="0"/>
              <a:t>This is plagiarism!</a:t>
            </a:r>
          </a:p>
        </p:txBody>
      </p:sp>
    </p:spTree>
    <p:extLst>
      <p:ext uri="{BB962C8B-B14F-4D97-AF65-F5344CB8AC3E}">
        <p14:creationId xmlns:p14="http://schemas.microsoft.com/office/powerpoint/2010/main" val="167467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Formatting and citations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634" t="13171" r="15122" b="3740"/>
          <a:stretch/>
        </p:blipFill>
        <p:spPr>
          <a:xfrm>
            <a:off x="2339953" y="1360024"/>
            <a:ext cx="7512093" cy="499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Formatting and citations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257" y="983418"/>
            <a:ext cx="112950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/>
              <a:t>Issues/Points of clarification:</a:t>
            </a:r>
            <a:endParaRPr lang="en-US" sz="2400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 ALL figures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Discuss any figure or table in the proposal. Don’t include anything you’re not going to discuss.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Don’t use others’ figures or equations without attribution!! </a:t>
            </a:r>
            <a:r>
              <a:rPr lang="en-US" sz="2400" b="1" dirty="0" smtClean="0"/>
              <a:t>This is plagiarism!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Check carefully for typos, unclear language: these can lead to total misinterpretation!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Define acronyms and terms: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Example: “…eliminating </a:t>
            </a:r>
            <a:r>
              <a:rPr lang="en-US" sz="2400" dirty="0"/>
              <a:t>the need for Equalization with </a:t>
            </a:r>
            <a:r>
              <a:rPr lang="en-US" sz="2400" dirty="0" smtClean="0"/>
              <a:t>LFMs” </a:t>
            </a:r>
            <a:r>
              <a:rPr lang="en-US" sz="2400" b="1" dirty="0" smtClean="0"/>
              <a:t>Explain what this means</a:t>
            </a:r>
          </a:p>
        </p:txBody>
      </p:sp>
    </p:spTree>
    <p:extLst>
      <p:ext uri="{BB962C8B-B14F-4D97-AF65-F5344CB8AC3E}">
        <p14:creationId xmlns:p14="http://schemas.microsoft.com/office/powerpoint/2010/main" val="53838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week's meeting: proposal discussion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  <a:ln w="38100">
            <a:noFill/>
          </a:ln>
        </p:spPr>
      </p:pic>
      <p:sp>
        <p:nvSpPr>
          <p:cNvPr id="4" name="Rectangle 3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sp>
        <p:nvSpPr>
          <p:cNvPr id="6" name="Right Brace 5"/>
          <p:cNvSpPr/>
          <p:nvPr/>
        </p:nvSpPr>
        <p:spPr>
          <a:xfrm>
            <a:off x="9171992" y="1317570"/>
            <a:ext cx="457200" cy="492113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19385" y="3301083"/>
            <a:ext cx="1451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Project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Proposal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3157" y="1330153"/>
            <a:ext cx="1729937" cy="1015663"/>
          </a:xfrm>
          <a:prstGeom prst="rect">
            <a:avLst/>
          </a:prstGeom>
          <a:solidFill>
            <a:srgbClr val="FFFF99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</a:t>
            </a:r>
            <a:b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AMRUPT Problem</a:t>
            </a:r>
            <a:endParaRPr lang="en-US" sz="2000" b="1" dirty="0">
              <a:solidFill>
                <a:srgbClr val="9A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82408" y="1402844"/>
            <a:ext cx="1387151" cy="651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39212" y="3778136"/>
            <a:ext cx="1090185" cy="84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35216" y="5287487"/>
            <a:ext cx="1169437" cy="880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0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Statement of Problem: the "why?"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257" y="983418"/>
            <a:ext cx="112950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/>
              <a:t>Background information:</a:t>
            </a:r>
            <a:endParaRPr lang="en-US" sz="2400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Relevance </a:t>
            </a:r>
            <a:r>
              <a:rPr lang="en-US" sz="2400" dirty="0"/>
              <a:t>or importance of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Background information to educate the </a:t>
            </a:r>
            <a:r>
              <a:rPr lang="en-US" sz="2400" dirty="0" smtClean="0"/>
              <a:t>reader about concepts relevant to the work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Previous related work by others—literature review with credible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Detailed </a:t>
            </a:r>
            <a:r>
              <a:rPr lang="en-US" sz="2400" dirty="0"/>
              <a:t>problem description, as you now understand 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3133453"/>
            <a:ext cx="7706231" cy="35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7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Statement of Problem: the "why?"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061" t="7479" r="12470" b="15773"/>
          <a:stretch/>
        </p:blipFill>
        <p:spPr>
          <a:xfrm>
            <a:off x="55031" y="2215878"/>
            <a:ext cx="6249128" cy="3482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506" t="6665" r="10458" b="7369"/>
          <a:stretch/>
        </p:blipFill>
        <p:spPr>
          <a:xfrm>
            <a:off x="6304159" y="2215878"/>
            <a:ext cx="5798633" cy="3482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32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Objectives: the "what?"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257" y="983418"/>
            <a:ext cx="11295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Objectives list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Ignore advice to limit to 4 points. We need to fully define the “what”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1890331"/>
            <a:ext cx="10259122" cy="341880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11763" y="5385055"/>
            <a:ext cx="10259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5"/>
            </a:pPr>
            <a:r>
              <a:rPr lang="en-US" sz="2400" b="1" dirty="0" smtClean="0"/>
              <a:t>Forward </a:t>
            </a:r>
            <a:r>
              <a:rPr lang="en-US" sz="2400" b="1" dirty="0"/>
              <a:t>compatibility</a:t>
            </a:r>
            <a:r>
              <a:rPr lang="en-US" sz="2400" dirty="0"/>
              <a:t>: Must be compatible with and adaptable to a multi-frequency-phase-integer-disambiguation approach for future versions</a:t>
            </a:r>
          </a:p>
          <a:p>
            <a:pPr marL="914400" lvl="1" indent="-457200">
              <a:buFont typeface="+mj-lt"/>
              <a:buAutoNum type="arabicParenR" startAt="5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61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Objectives: the "what?"</a:t>
            </a:r>
          </a:p>
        </p:txBody>
      </p:sp>
      <p:sp>
        <p:nvSpPr>
          <p:cNvPr id="2" name="Rectangle 1"/>
          <p:cNvSpPr/>
          <p:nvPr/>
        </p:nvSpPr>
        <p:spPr>
          <a:xfrm>
            <a:off x="238955" y="1111019"/>
            <a:ext cx="11295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Don’t</a:t>
            </a:r>
            <a:r>
              <a:rPr lang="en-US" sz="2400" dirty="0" smtClean="0"/>
              <a:t> </a:t>
            </a:r>
            <a:r>
              <a:rPr lang="en-US" sz="2400" b="1" dirty="0" smtClean="0"/>
              <a:t>detail the “how”</a:t>
            </a:r>
            <a:r>
              <a:rPr lang="en-US" sz="2400" dirty="0" smtClean="0"/>
              <a:t> until you get to the technical approach section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994" y="2135448"/>
            <a:ext cx="5529825" cy="1766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525" t="5854" r="13384" b="5203"/>
          <a:stretch/>
        </p:blipFill>
        <p:spPr>
          <a:xfrm>
            <a:off x="380999" y="2135448"/>
            <a:ext cx="5553307" cy="36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approach: the "how?"</a:t>
            </a:r>
          </a:p>
        </p:txBody>
      </p:sp>
      <p:sp>
        <p:nvSpPr>
          <p:cNvPr id="2" name="Rectangle 1"/>
          <p:cNvSpPr/>
          <p:nvPr/>
        </p:nvSpPr>
        <p:spPr>
          <a:xfrm>
            <a:off x="200723" y="1111019"/>
            <a:ext cx="116418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are the </a:t>
            </a:r>
            <a:r>
              <a:rPr lang="en-US" sz="2400" dirty="0" smtClean="0"/>
              <a:t>proposed solutions to achieve the previously outlined objectives for this project?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/>
              <a:t>Refer (explicitly) to workable solutions from others’ </a:t>
            </a:r>
            <a:r>
              <a:rPr lang="en-US" sz="2400" b="1" dirty="0" smtClean="0"/>
              <a:t>previous work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/>
              <a:t>Explain design </a:t>
            </a:r>
            <a:r>
              <a:rPr lang="en-US" sz="2400" b="1" dirty="0" smtClean="0"/>
              <a:t>tradeoffs, constraints</a:t>
            </a:r>
            <a:endParaRPr lang="en-US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will you analyze the performance of your solution</a:t>
            </a:r>
            <a:r>
              <a:rPr lang="en-US" sz="2400" dirty="0" smtClean="0"/>
              <a:t>? How will that analysis inform design choices?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/>
              <a:t>Explicitly detail </a:t>
            </a:r>
            <a:r>
              <a:rPr lang="en-US" sz="2400" b="1" dirty="0" smtClean="0"/>
              <a:t>which tests </a:t>
            </a:r>
            <a:r>
              <a:rPr lang="en-US" sz="2400" dirty="0" smtClean="0"/>
              <a:t>you will perform to inform which decisions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/>
              <a:t>Explain the what the test </a:t>
            </a:r>
            <a:r>
              <a:rPr lang="en-US" sz="2400" b="1" dirty="0" smtClean="0"/>
              <a:t>result values would mean</a:t>
            </a:r>
            <a:r>
              <a:rPr lang="en-US" sz="2400" dirty="0" smtClean="0"/>
              <a:t>? I.e. How will these values </a:t>
            </a:r>
            <a:r>
              <a:rPr lang="en-US" sz="2400" b="1" dirty="0" smtClean="0"/>
              <a:t>influence the design process</a:t>
            </a:r>
            <a:r>
              <a:rPr lang="en-US" sz="2400" dirty="0" smtClean="0"/>
              <a:t>??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US" sz="2400" dirty="0" smtClean="0"/>
              <a:t>Example: From “study A,” which used a sampling rate of B to achieve spatial resolution C we extrapolated, using equation D, that we would need a sampling rate of E to achieve our specified resolution of C’. Test F will evaluate whether we are within our target resolution of C’. If test F reveals that our </a:t>
            </a:r>
            <a:r>
              <a:rPr lang="en-US" sz="2400" dirty="0" err="1" smtClean="0"/>
              <a:t>resultion</a:t>
            </a:r>
            <a:r>
              <a:rPr lang="en-US" sz="2400" dirty="0" smtClean="0"/>
              <a:t> is &lt;C’, we will increase sampling rate using equation G, developed by “Study H.”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38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approach: the "how?"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079" t="4878" r="13842" b="18374"/>
          <a:stretch/>
        </p:blipFill>
        <p:spPr>
          <a:xfrm>
            <a:off x="2116929" y="1700285"/>
            <a:ext cx="7958142" cy="47011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8955" y="1111019"/>
            <a:ext cx="11295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Be specific!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1643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Technical approach specifics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257" y="983418"/>
            <a:ext cx="1129501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UHF = 300 MHz – 1 GHz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b="1" dirty="0" smtClean="0">
                <a:sym typeface="Wingdings" panose="05000000000000000000" pitchFamily="2" charset="2"/>
              </a:rPr>
              <a:t>system was to operate on 150 MHz (Why?)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“With </a:t>
            </a:r>
            <a:r>
              <a:rPr lang="en-US" sz="2400" dirty="0"/>
              <a:t>this system, only offsets </a:t>
            </a:r>
            <a:r>
              <a:rPr lang="en-US" sz="2400" dirty="0" smtClean="0"/>
              <a:t>from the </a:t>
            </a:r>
            <a:r>
              <a:rPr lang="en-US" sz="2400" dirty="0"/>
              <a:t>antenna geometry or the wire lengths/connectors from each antenna to the </a:t>
            </a:r>
            <a:r>
              <a:rPr lang="en-US" sz="2400" dirty="0" smtClean="0"/>
              <a:t>switch could </a:t>
            </a:r>
            <a:r>
              <a:rPr lang="en-US" sz="2400" dirty="0"/>
              <a:t>contribute to phase difference errors between each antenna, eliminating the </a:t>
            </a:r>
            <a:r>
              <a:rPr lang="en-US" sz="2400" dirty="0" smtClean="0"/>
              <a:t>need for </a:t>
            </a:r>
            <a:r>
              <a:rPr lang="en-US" sz="2400" dirty="0"/>
              <a:t>Equalization with LFMs</a:t>
            </a:r>
            <a:r>
              <a:rPr lang="en-US" sz="2400" dirty="0" smtClean="0"/>
              <a:t>.” </a:t>
            </a:r>
            <a:r>
              <a:rPr lang="en-US" sz="2400" b="1" dirty="0" smtClean="0"/>
              <a:t>How will we know if this actually poses a problem?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“This setup would require the use of multiple GPIO ports and multiple chained switches to accomplish our goal of having 3 antennas.” </a:t>
            </a:r>
            <a:r>
              <a:rPr lang="en-US" sz="2400" b="1" dirty="0" smtClean="0"/>
              <a:t>Figure showing proposed architecture. Is this really the best way to do this? No 3 output relays suitable? What other considerations are important for the switch [Isolation and Insertion loss]? How will these effects be evaluated?!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“SPI </a:t>
            </a:r>
            <a:r>
              <a:rPr lang="en-US" sz="2400" dirty="0"/>
              <a:t>has the fastest data transfer rate. </a:t>
            </a:r>
            <a:r>
              <a:rPr lang="en-US" sz="2400" dirty="0" smtClean="0"/>
              <a:t>UART is </a:t>
            </a:r>
            <a:r>
              <a:rPr lang="en-US" sz="2400" dirty="0"/>
              <a:t>easiest to set up. </a:t>
            </a:r>
            <a:r>
              <a:rPr lang="en-US" sz="2400" b="1" dirty="0"/>
              <a:t>Without knowing the maximum data transfer rate</a:t>
            </a:r>
            <a:r>
              <a:rPr lang="en-US" sz="2400" dirty="0"/>
              <a:t>, we choose to </a:t>
            </a:r>
            <a:r>
              <a:rPr lang="en-US" sz="2400" dirty="0" smtClean="0"/>
              <a:t>use UART </a:t>
            </a:r>
            <a:r>
              <a:rPr lang="en-US" sz="2400" dirty="0"/>
              <a:t>for test purposes</a:t>
            </a:r>
            <a:r>
              <a:rPr lang="en-US" sz="2400" dirty="0" smtClean="0"/>
              <a:t>.” </a:t>
            </a:r>
            <a:r>
              <a:rPr lang="en-US" sz="2400" b="1" dirty="0" smtClean="0"/>
              <a:t>We CAN know the maximum data transfer rate required, through simulation and modeling.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“We </a:t>
            </a:r>
            <a:r>
              <a:rPr lang="en-US" sz="2400" dirty="0"/>
              <a:t>will run a program on Raspberry-pi to </a:t>
            </a:r>
            <a:r>
              <a:rPr lang="en-US" sz="2400" dirty="0" smtClean="0"/>
              <a:t>log those [the AOA] data.” </a:t>
            </a:r>
            <a:r>
              <a:rPr lang="en-US" sz="2400" b="1" dirty="0" smtClean="0"/>
              <a:t>If this is part of the proposal, be explicit about how this will work.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131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855</Words>
  <Application>Microsoft Office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Gothic Std B</vt:lpstr>
      <vt:lpstr>Arial</vt:lpstr>
      <vt:lpstr>Calibri</vt:lpstr>
      <vt:lpstr>等线</vt:lpstr>
      <vt:lpstr>等线 Light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peidong qi</dc:creator>
  <cp:lastModifiedBy>Julian</cp:lastModifiedBy>
  <cp:revision>126</cp:revision>
  <dcterms:created xsi:type="dcterms:W3CDTF">2017-10-16T23:51:40Z</dcterms:created>
  <dcterms:modified xsi:type="dcterms:W3CDTF">2018-02-23T16:35:11Z</dcterms:modified>
</cp:coreProperties>
</file>